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68de417d-16fe-487d-ac6e-459f1de8825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1" name="Google Shape;231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8008211" y="205886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6" name="Google Shape;236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2" name="Google Shape;242;p22"/>
          <p:cNvSpPr txBox="1"/>
          <p:nvPr/>
        </p:nvSpPr>
        <p:spPr>
          <a:xfrm>
            <a:off x="1909482" y="1133981"/>
            <a:ext cx="15464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parove riječi u kojima prepoznaješ jotaciju.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1869141" y="2850776"/>
            <a:ext cx="15867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igri poveži glasove s parom od kojeg su nastali. 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1909059" y="4223959"/>
            <a:ext cx="19498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rečenicu riječima u kojima se događa jotacija.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5267045" y="1133981"/>
            <a:ext cx="15895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o jotacije u kvizu.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5267045" y="2604555"/>
            <a:ext cx="14718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610785" y="1916238"/>
            <a:ext cx="25435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Jotacija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16924" y="1247410"/>
            <a:ext cx="4102688" cy="405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18350" y="1741922"/>
            <a:ext cx="1694726" cy="256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269067" y="1511558"/>
            <a:ext cx="1202286" cy="25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352142" y="1200558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t="784"/>
          <a:stretch/>
        </p:blipFill>
        <p:spPr>
          <a:xfrm rot="-198771">
            <a:off x="962384" y="421690"/>
            <a:ext cx="4339613" cy="58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758585" y="2055416"/>
            <a:ext cx="28568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glasovna promjena? U kojim se padežima provode glasovne promjene? Što je sibilarizacija? Što je palatalizacija?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85947" y="766096"/>
            <a:ext cx="4694936" cy="459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975416" y="844545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66440" y="804270"/>
            <a:ext cx="658537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Yousafzai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rođena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12. srpnja 1997. godine, a još dok je bila dijete, postala je zagovornica za obrazovanje, što je rezultiralo time da joj talibani prijete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smrću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Usprotivila se talibanima u Pakistanu i zahtijevala da djevojke imaju pravo na obrazovanje.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Yousafzai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sa samo 17 godina postala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najmlađa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osoba koja je primila Nobelovu nagradu za mir, i to nakon što je preživjela atentat.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4964" y="4761526"/>
            <a:ext cx="1647672" cy="1988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8442636" y="1656331"/>
            <a:ext cx="30649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su istaknute tri riječi: glagol, imenica i pridjev. Prepiši ih i usporedi s riječima ispod teksta. Zaokruži glasove koji su se promijenili u riječima.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6615590" y="1194666"/>
            <a:ext cx="9816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roditi</a:t>
            </a:r>
            <a:endParaRPr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5414443" y="3158760"/>
            <a:ext cx="9816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smrt</a:t>
            </a:r>
            <a:endParaRPr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6410696" y="4214639"/>
            <a:ext cx="9816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mlad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t="695"/>
          <a:stretch/>
        </p:blipFill>
        <p:spPr>
          <a:xfrm>
            <a:off x="591069" y="1651315"/>
            <a:ext cx="5563758" cy="430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5" name="Google Shape;135;p17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185020" y="1446785"/>
            <a:ext cx="4594340" cy="448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8785805" y="166333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8983584" y="2320980"/>
            <a:ext cx="2131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JOTACIJA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1747502" y="571969"/>
            <a:ext cx="84492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Učeći padeže, naučio/naučila si i glasovnu promjenu jotaciju, ali je nisi imenovao/imenovala. Koji se glasovi stapaju s glasom j? Što je jotacija?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7906870" y="2780155"/>
            <a:ext cx="35590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lasovna je promjena u kojoj se glasovi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k, g, h, c, t, d, s, z, l,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 glasom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nove glasove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č, ž, š, ć, đ, š, ž,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18473" y="1223657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8853123" y="161648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8347576" y="2570365"/>
            <a:ext cx="26033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KADA SE PROVODI JOTACIJA?</a:t>
            </a:r>
            <a:endParaRPr sz="2400" dirty="0"/>
          </a:p>
        </p:txBody>
      </p:sp>
      <p:sp>
        <p:nvSpPr>
          <p:cNvPr id="156" name="Google Shape;156;p18"/>
          <p:cNvSpPr/>
          <p:nvPr/>
        </p:nvSpPr>
        <p:spPr>
          <a:xfrm>
            <a:off x="1815377" y="676821"/>
            <a:ext cx="6195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kada se najčešće provodi jotacija.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44471" y="1360756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a) gla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gla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smr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smr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ć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1082264" y="1870648"/>
            <a:ext cx="64094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instrumentalu jednine imenica ženskog roda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444470" y="2608902"/>
            <a:ext cx="66620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b) tanak – 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nj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      brz – br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ž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1217982" y="3229738"/>
            <a:ext cx="33904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komparativu pridjeva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444471" y="3720332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micati – 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moliti – mo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lj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ah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mahati – 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š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1217982" y="5474424"/>
            <a:ext cx="7494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glagolskim oblicima: prezentu, imperfektu i imperativu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92143" y="596284"/>
            <a:ext cx="5296031" cy="519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239339" y="1197776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559825" y="1970863"/>
            <a:ext cx="2423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EPENTENSKO L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323311" y="676851"/>
            <a:ext cx="71002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dogodi kad se glas j nađe ispred glasova b, p, m, v? Što je epentetsko l?</a:t>
            </a:r>
            <a:endParaRPr sz="2400" dirty="0"/>
          </a:p>
        </p:txBody>
      </p:sp>
      <p:sp>
        <p:nvSpPr>
          <p:cNvPr id="174" name="Google Shape;174;p19"/>
          <p:cNvSpPr/>
          <p:nvPr/>
        </p:nvSpPr>
        <p:spPr>
          <a:xfrm>
            <a:off x="1016004" y="2213407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žaba –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ža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&gt; žab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kap – ka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&gt; kap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izlomiti 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izlo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izlom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 – zdra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&gt; zdrav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7354191" y="2493539"/>
            <a:ext cx="37719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se između glasova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b, p, m, 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glasa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umeće glas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se tada s glasom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stapa u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76" name="Google Shape;176;p19"/>
          <p:cNvSpPr/>
          <p:nvPr/>
        </p:nvSpPr>
        <p:spPr>
          <a:xfrm>
            <a:off x="8045531" y="3910118"/>
            <a:ext cx="29897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Takvo umetnuto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zove se i epentetsko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751953" y="4767952"/>
            <a:ext cx="915086" cy="1950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1930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13707" y="1313287"/>
            <a:ext cx="4423595" cy="447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28216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7479294" y="1800586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7908860" y="2472023"/>
            <a:ext cx="30747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RAZLIKOVANJE Č I Ć</a:t>
            </a:r>
            <a:endParaRPr sz="2400" dirty="0"/>
          </a:p>
        </p:txBody>
      </p:sp>
      <p:sp>
        <p:nvSpPr>
          <p:cNvPr id="191" name="Google Shape;191;p20"/>
          <p:cNvSpPr/>
          <p:nvPr/>
        </p:nvSpPr>
        <p:spPr>
          <a:xfrm>
            <a:off x="1287970" y="727942"/>
            <a:ext cx="60549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Razlikuješ li č i ć? U koji će se glas pri jotaciji uvijek stopiti glasovi k, c, a u koji glas t?</a:t>
            </a:r>
            <a:endParaRPr sz="2400" dirty="0"/>
          </a:p>
        </p:txBody>
      </p:sp>
      <p:sp>
        <p:nvSpPr>
          <p:cNvPr id="192" name="Google Shape;192;p20"/>
          <p:cNvSpPr/>
          <p:nvPr/>
        </p:nvSpPr>
        <p:spPr>
          <a:xfrm>
            <a:off x="1245954" y="1820689"/>
            <a:ext cx="426199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           k + j = č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    kli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     c + j = č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lju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lju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          t + j = ć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4030" y="4282235"/>
            <a:ext cx="271905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7908859" y="2958796"/>
            <a:ext cx="32598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jotaciji se glasovi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glasom j uvijek stapaju 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glas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stopljen s glasom j daje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0925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60387" y="1252680"/>
            <a:ext cx="4197283" cy="41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65120" y="4812969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065978" y="460199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6841" y="5972213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8882771" y="1347050"/>
            <a:ext cx="2565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8838912" y="2012653"/>
            <a:ext cx="26748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tekst zadanim oblicima, a zatim prikaži njihov nastanak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8997427" y="3603584"/>
            <a:ext cx="25781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se glasovne promjene pojavljuju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1027" y="2454280"/>
            <a:ext cx="717885" cy="88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39781" y="1662709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78603" y="3620883"/>
            <a:ext cx="763401" cy="85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702" y="5112429"/>
            <a:ext cx="736600" cy="84641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460344" y="881851"/>
            <a:ext cx="732800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(jesen, pridjev na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večer tiho pada.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(kesten, zbirna imenica)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(skakutati, prezent) po cesti.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(kap,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umanjenica) kiše postaju sve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(jak, komparativ). Listopad je.</a:t>
            </a:r>
            <a:endParaRPr sz="24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                                           ____________________</a:t>
            </a:r>
            <a:endParaRPr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949117" y="5099843"/>
            <a:ext cx="7022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Glasovne promjene su: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838221" y="902150"/>
            <a:ext cx="1388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Jesenja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687245" y="1459145"/>
            <a:ext cx="1388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Kestenje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6500847" y="1508874"/>
            <a:ext cx="1388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skakuće</a:t>
            </a:r>
            <a:endParaRPr sz="240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4851729" y="2078875"/>
            <a:ext cx="1388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Kapljice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4522568" y="2644391"/>
            <a:ext cx="13883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jače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831855" y="3597079"/>
            <a:ext cx="2789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jesen + -je &gt; jesenje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3676023" y="3573045"/>
            <a:ext cx="32550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kesten + -je &gt; kestenje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843970" y="4062066"/>
            <a:ext cx="40521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skakut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ati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) + -je &gt; skakuće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4514940" y="4039291"/>
            <a:ext cx="2982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kap + l + -je &gt; kaplje</a:t>
            </a:r>
            <a:endParaRPr sz="24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3456265" y="4551087"/>
            <a:ext cx="24686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jak + -je &gt; jače</a:t>
            </a:r>
            <a:endParaRPr sz="2400" dirty="0"/>
          </a:p>
        </p:txBody>
      </p:sp>
      <p:sp>
        <p:nvSpPr>
          <p:cNvPr id="224" name="Google Shape;224;p21"/>
          <p:cNvSpPr txBox="1"/>
          <p:nvPr/>
        </p:nvSpPr>
        <p:spPr>
          <a:xfrm>
            <a:off x="1707109" y="5397499"/>
            <a:ext cx="45187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jotacija i jotacija s umetnutim l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646</Words>
  <Application>Microsoft Office PowerPoint</Application>
  <PresentationFormat>Široki zaslon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Noto Sans Symbols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2020-09-19T11:41:15Z</dcterms:modified>
</cp:coreProperties>
</file>